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2"/>
  </p:notesMasterIdLst>
  <p:sldIdLst>
    <p:sldId id="256" r:id="rId2"/>
    <p:sldId id="258" r:id="rId3"/>
    <p:sldId id="259" r:id="rId4"/>
    <p:sldId id="260" r:id="rId5"/>
    <p:sldId id="261" r:id="rId6"/>
    <p:sldId id="262" r:id="rId7"/>
    <p:sldId id="263" r:id="rId8"/>
    <p:sldId id="264" r:id="rId9"/>
    <p:sldId id="266" r:id="rId10"/>
    <p:sldId id="265" r:id="rId11"/>
  </p:sldIdLst>
  <p:sldSz cx="12192000" cy="6858000"/>
  <p:notesSz cx="6858000" cy="9144000"/>
  <p:embeddedFontLst>
    <p:embeddedFont>
      <p:font typeface="Calibri" panose="020F0502020204030204" pitchFamily="34" charset="0"/>
      <p:regular r:id="rId13"/>
      <p:bold r:id="rId14"/>
      <p:italic r:id="rId15"/>
      <p:boldItalic r:id="rId16"/>
    </p:embeddedFont>
    <p:embeddedFont>
      <p:font typeface="Century Gothic" panose="020B0502020202020204" pitchFamily="34" charset="0"/>
      <p:regular r:id="rId17"/>
      <p:bold r:id="rId18"/>
      <p:italic r:id="rId19"/>
      <p:boldItalic r:id="rId20"/>
    </p:embeddedFont>
    <p:embeddedFont>
      <p:font typeface="Helvetica Neue" panose="02000503000000020004" pitchFamily="2"/>
      <p:regular r:id="rId21"/>
    </p:embeddedFont>
    <p:embeddedFont>
      <p:font typeface="Roboto"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6"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2"/>
  </p:normalViewPr>
  <p:slideViewPr>
    <p:cSldViewPr snapToGrid="0">
      <p:cViewPr varScale="1">
        <p:scale>
          <a:sx n="108" d="100"/>
          <a:sy n="108" d="100"/>
        </p:scale>
        <p:origin x="67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2.gif>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078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6940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image" Target="../media/image4.jpe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dirty="0">
                <a:solidFill>
                  <a:srgbClr val="7F7F7F"/>
                </a:solidFill>
                <a:latin typeface="Roboto"/>
                <a:ea typeface="Roboto"/>
                <a:cs typeface="Roboto"/>
                <a:sym typeface="Roboto"/>
              </a:rPr>
              <a:t>Forecasting Regional Electrical Loading Using Feedforward Neural Networks </a:t>
            </a:r>
            <a:endParaRPr dirty="0">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dirty="0">
                <a:solidFill>
                  <a:srgbClr val="3FA9EF"/>
                </a:solidFill>
                <a:latin typeface="Roboto"/>
                <a:ea typeface="Roboto"/>
                <a:cs typeface="Roboto"/>
                <a:sym typeface="Roboto"/>
              </a:rPr>
              <a:t>SMART Power </a:t>
            </a:r>
            <a:endParaRPr dirty="0">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7318"/>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78364" y="1689007"/>
            <a:ext cx="1646313" cy="1648044"/>
          </a:xfrm>
          <a:prstGeom prst="ellipse">
            <a:avLst/>
          </a:prstGeom>
          <a:noFill/>
          <a:ln>
            <a:noFill/>
          </a:ln>
        </p:spPr>
      </p:pic>
      <p:pic>
        <p:nvPicPr>
          <p:cNvPr id="128" name="Google Shape;128;p8" descr="http://nitewall.com/fr/images/default-profile.png"/>
          <p:cNvPicPr preferRelativeResize="0"/>
          <p:nvPr/>
        </p:nvPicPr>
        <p:blipFill rotWithShape="1">
          <a:blip r:embed="rId3">
            <a:alphaModFix/>
          </a:blip>
          <a:srcRect/>
          <a:stretch/>
        </p:blipFill>
        <p:spPr>
          <a:xfrm>
            <a:off x="9232634" y="1697987"/>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3738862" y="1743307"/>
            <a:ext cx="1646313" cy="1648044"/>
          </a:xfrm>
          <a:prstGeom prst="ellipse">
            <a:avLst/>
          </a:prstGeom>
          <a:noFill/>
          <a:ln>
            <a:noFill/>
          </a:ln>
        </p:spPr>
      </p:pic>
      <p:pic>
        <p:nvPicPr>
          <p:cNvPr id="133" name="Google Shape;133;p8" descr="http://nitewall.com/fr/images/default-profile.png"/>
          <p:cNvPicPr preferRelativeResize="0"/>
          <p:nvPr/>
        </p:nvPicPr>
        <p:blipFill rotWithShape="1">
          <a:blip r:embed="rId3">
            <a:alphaModFix/>
          </a:blip>
          <a:srcRect/>
          <a:stretch/>
        </p:blipFill>
        <p:spPr>
          <a:xfrm>
            <a:off x="6617274" y="1697987"/>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3680468"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101997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655888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6" name="Google Shape;127;p8">
            <a:extLst>
              <a:ext uri="{FF2B5EF4-FFF2-40B4-BE49-F238E27FC236}">
                <a16:creationId xmlns:a16="http://schemas.microsoft.com/office/drawing/2014/main" id="{556F894E-5103-AF40-95C3-7B512FFCE637}"/>
              </a:ext>
            </a:extLst>
          </p:cNvPr>
          <p:cNvSpPr txBox="1"/>
          <p:nvPr/>
        </p:nvSpPr>
        <p:spPr>
          <a:xfrm>
            <a:off x="917424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4205031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2"/>
          <p:cNvSpPr/>
          <p:nvPr/>
        </p:nvSpPr>
        <p:spPr>
          <a:xfrm>
            <a:off x="0" y="0"/>
            <a:ext cx="3301365" cy="6865429"/>
          </a:xfrm>
          <a:custGeom>
            <a:avLst/>
            <a:gdLst/>
            <a:ahLst/>
            <a:cxnLst/>
            <a:rect l="l" t="t" r="r" b="b"/>
            <a:pathLst>
              <a:path w="2657034" h="5171698" extrusionOk="0">
                <a:moveTo>
                  <a:pt x="0" y="8355"/>
                </a:moveTo>
                <a:lnTo>
                  <a:pt x="2657034" y="0"/>
                </a:lnTo>
                <a:lnTo>
                  <a:pt x="1996954" y="5163343"/>
                </a:lnTo>
                <a:lnTo>
                  <a:pt x="16711" y="5171698"/>
                </a:lnTo>
                <a:cubicBezTo>
                  <a:pt x="11141" y="3450584"/>
                  <a:pt x="5570" y="1729469"/>
                  <a:pt x="0" y="8355"/>
                </a:cubicBezTo>
                <a:close/>
              </a:path>
            </a:pathLst>
          </a:custGeom>
          <a:solidFill>
            <a:srgbClr val="3FA9E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D5E2EF"/>
              </a:solidFill>
              <a:latin typeface="Calibri"/>
              <a:ea typeface="Calibri"/>
              <a:cs typeface="Calibri"/>
              <a:sym typeface="Calibri"/>
            </a:endParaRPr>
          </a:p>
        </p:txBody>
      </p:sp>
      <p:sp>
        <p:nvSpPr>
          <p:cNvPr id="68" name="Google Shape;68;p2"/>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sp>
        <p:nvSpPr>
          <p:cNvPr id="69" name="Google Shape;69;p2"/>
          <p:cNvSpPr txBox="1"/>
          <p:nvPr/>
        </p:nvSpPr>
        <p:spPr>
          <a:xfrm>
            <a:off x="3301365" y="179472"/>
            <a:ext cx="8741785" cy="667852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1600"/>
              <a:buFont typeface="Arial"/>
              <a:buNone/>
            </a:pPr>
            <a:r>
              <a:rPr lang="en-CA" sz="1400" b="1" i="0" u="none" strike="noStrike" cap="none" dirty="0">
                <a:solidFill>
                  <a:srgbClr val="7F7F7F"/>
                </a:solidFill>
                <a:latin typeface="Roboto"/>
                <a:ea typeface="Roboto"/>
                <a:cs typeface="Roboto"/>
                <a:sym typeface="Roboto"/>
              </a:rPr>
              <a:t>Dear Participants,</a:t>
            </a:r>
            <a:endParaRPr sz="1400" b="0" i="0" u="none" strike="noStrike" cap="none" dirty="0">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1600"/>
              <a:buFont typeface="Arial"/>
              <a:buNone/>
            </a:pPr>
            <a:endParaRPr sz="1400" b="0" i="0" u="none" strike="noStrike" cap="none" dirty="0">
              <a:solidFill>
                <a:srgbClr val="4277AD"/>
              </a:solidFill>
              <a:latin typeface="Roboto"/>
              <a:ea typeface="Roboto"/>
              <a:cs typeface="Roboto"/>
              <a:sym typeface="Roboto"/>
            </a:endParaRPr>
          </a:p>
          <a:p>
            <a:pPr marL="0" marR="0" lvl="0" indent="0" algn="l" rtl="0">
              <a:lnSpc>
                <a:spcPct val="100000"/>
              </a:lnSpc>
              <a:spcBef>
                <a:spcPts val="320"/>
              </a:spcBef>
              <a:spcAft>
                <a:spcPts val="0"/>
              </a:spcAft>
              <a:buClr>
                <a:srgbClr val="7F7F7F"/>
              </a:buClr>
              <a:buSzPts val="1600"/>
              <a:buFont typeface="Arial"/>
              <a:buNone/>
            </a:pPr>
            <a:r>
              <a:rPr lang="en-CA" sz="1400" b="0" i="0" u="none" strike="noStrike" cap="none" dirty="0">
                <a:solidFill>
                  <a:srgbClr val="7F7F7F"/>
                </a:solidFill>
                <a:latin typeface="Roboto"/>
                <a:ea typeface="Roboto"/>
                <a:cs typeface="Roboto"/>
                <a:sym typeface="Roboto"/>
              </a:rPr>
              <a:t>It’s time to present your project and your team in a </a:t>
            </a:r>
            <a:r>
              <a:rPr lang="en-CA" sz="1400" b="1" i="0" u="none" strike="noStrike" cap="none" dirty="0">
                <a:solidFill>
                  <a:srgbClr val="3FA9EF"/>
                </a:solidFill>
                <a:latin typeface="Roboto"/>
                <a:ea typeface="Roboto"/>
                <a:cs typeface="Roboto"/>
                <a:sym typeface="Roboto"/>
              </a:rPr>
              <a:t>±5 slides</a:t>
            </a:r>
            <a:r>
              <a:rPr lang="en-CA" sz="1400" b="0" i="0" u="none" strike="noStrike" cap="none" dirty="0">
                <a:solidFill>
                  <a:srgbClr val="7F7F7F"/>
                </a:solidFill>
                <a:latin typeface="Roboto"/>
                <a:ea typeface="Roboto"/>
                <a:cs typeface="Roboto"/>
                <a:sym typeface="Roboto"/>
              </a:rPr>
              <a:t>.</a:t>
            </a:r>
            <a:r>
              <a:rPr lang="en-CA" sz="1400" b="1" i="0" u="none" strike="noStrike" cap="none" dirty="0">
                <a:solidFill>
                  <a:srgbClr val="00468E"/>
                </a:solidFill>
                <a:latin typeface="Roboto"/>
                <a:ea typeface="Roboto"/>
                <a:cs typeface="Roboto"/>
                <a:sym typeface="Roboto"/>
              </a:rPr>
              <a:t> </a:t>
            </a:r>
            <a:r>
              <a:rPr lang="en-CA" sz="1400" b="0" i="0" u="none" strike="noStrike" cap="none" dirty="0">
                <a:solidFill>
                  <a:srgbClr val="7F7F7F"/>
                </a:solidFill>
                <a:latin typeface="Roboto"/>
                <a:ea typeface="Roboto"/>
                <a:cs typeface="Roboto"/>
                <a:sym typeface="Roboto"/>
              </a:rPr>
              <a:t>You may also include other </a:t>
            </a:r>
            <a:r>
              <a:rPr lang="en-CA" sz="1400" b="1" i="0" u="none" strike="noStrike" cap="none" dirty="0">
                <a:solidFill>
                  <a:srgbClr val="3FA9EF"/>
                </a:solidFill>
                <a:latin typeface="Roboto"/>
                <a:ea typeface="Roboto"/>
                <a:cs typeface="Roboto"/>
                <a:sym typeface="Roboto"/>
              </a:rPr>
              <a:t>appendix</a:t>
            </a:r>
            <a:r>
              <a:rPr lang="en-CA" sz="1400" b="0" i="0" u="none" strike="noStrike" cap="none" dirty="0">
                <a:solidFill>
                  <a:srgbClr val="4277AD"/>
                </a:solidFill>
                <a:latin typeface="Roboto"/>
                <a:ea typeface="Roboto"/>
                <a:cs typeface="Roboto"/>
                <a:sym typeface="Roboto"/>
              </a:rPr>
              <a:t>.</a:t>
            </a:r>
            <a:r>
              <a:rPr lang="en-CA" sz="1400" b="0" i="0" u="none" strike="noStrike" cap="none" dirty="0">
                <a:solidFill>
                  <a:srgbClr val="7F7F7F"/>
                </a:solidFill>
                <a:latin typeface="Roboto"/>
                <a:ea typeface="Roboto"/>
                <a:cs typeface="Roboto"/>
                <a:sym typeface="Roboto"/>
              </a:rPr>
              <a:t> Your presentation must include the following:</a:t>
            </a:r>
            <a:endParaRPr sz="1400" b="0" i="0" u="none" strike="noStrike" cap="none" dirty="0">
              <a:solidFill>
                <a:srgbClr val="000000"/>
              </a:solidFill>
              <a:latin typeface="Arial"/>
              <a:ea typeface="Arial"/>
              <a:cs typeface="Arial"/>
              <a:sym typeface="Arial"/>
            </a:endParaRPr>
          </a:p>
          <a:p>
            <a:pPr marL="285750" lvl="1" indent="-273050">
              <a:spcBef>
                <a:spcPts val="1200"/>
              </a:spcBef>
              <a:buClr>
                <a:srgbClr val="656E77"/>
              </a:buClr>
              <a:buSzPts val="1400"/>
              <a:buFont typeface="Arial"/>
              <a:buChar char="•"/>
            </a:pPr>
            <a:r>
              <a:rPr lang="en-CA" b="0" i="0" u="none" strike="noStrike" cap="none" dirty="0">
                <a:solidFill>
                  <a:srgbClr val="7F7F7F"/>
                </a:solidFill>
                <a:latin typeface="Roboto"/>
                <a:ea typeface="Roboto"/>
                <a:cs typeface="Roboto"/>
                <a:sym typeface="Roboto"/>
              </a:rPr>
              <a:t>A </a:t>
            </a:r>
            <a:r>
              <a:rPr lang="en-CA" b="1" i="0" u="none" strike="noStrike" cap="none" dirty="0">
                <a:solidFill>
                  <a:srgbClr val="7F7F7F"/>
                </a:solidFill>
                <a:latin typeface="Roboto"/>
                <a:ea typeface="Roboto"/>
                <a:cs typeface="Roboto"/>
                <a:sym typeface="Roboto"/>
              </a:rPr>
              <a:t>problem statement </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656E77"/>
              </a:buClr>
              <a:buSzPts val="1400"/>
              <a:buFont typeface="Arial"/>
              <a:buChar char="•"/>
            </a:pPr>
            <a:r>
              <a:rPr lang="en-CA" i="0" u="none" strike="noStrike" cap="none" dirty="0">
                <a:solidFill>
                  <a:srgbClr val="7F7F7F"/>
                </a:solidFill>
                <a:latin typeface="Roboto"/>
                <a:ea typeface="Roboto"/>
                <a:cs typeface="Roboto"/>
                <a:sym typeface="Roboto"/>
              </a:rPr>
              <a:t>A</a:t>
            </a:r>
            <a:r>
              <a:rPr lang="en-CA" b="1" i="0" u="none" strike="noStrike" cap="none" dirty="0">
                <a:solidFill>
                  <a:srgbClr val="7F7F7F"/>
                </a:solidFill>
                <a:latin typeface="Roboto"/>
                <a:ea typeface="Roboto"/>
                <a:cs typeface="Roboto"/>
                <a:sym typeface="Roboto"/>
              </a:rPr>
              <a:t> summarized description of your solution </a:t>
            </a:r>
            <a:endParaRPr b="0"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Description of </a:t>
            </a:r>
            <a:r>
              <a:rPr lang="en-CA" b="1" i="0" u="none" strike="noStrike" cap="none" dirty="0">
                <a:solidFill>
                  <a:srgbClr val="7F7F7F"/>
                </a:solidFill>
                <a:latin typeface="Roboto"/>
                <a:ea typeface="Roboto"/>
                <a:cs typeface="Roboto"/>
                <a:sym typeface="Roboto"/>
              </a:rPr>
              <a:t>your target market</a:t>
            </a:r>
            <a:r>
              <a:rPr lang="en-CA" b="0" i="0" u="none" strike="noStrike" cap="none" dirty="0">
                <a:solidFill>
                  <a:srgbClr val="7F7F7F"/>
                </a:solidFill>
                <a:latin typeface="Roboto"/>
                <a:ea typeface="Roboto"/>
                <a:cs typeface="Roboto"/>
                <a:sym typeface="Roboto"/>
              </a:rPr>
              <a:t> (typology, characteristics, demographic, market size etc.)</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Outline of your </a:t>
            </a:r>
            <a:r>
              <a:rPr lang="en-CA" b="1" i="0" u="none" strike="noStrike" cap="none" dirty="0">
                <a:solidFill>
                  <a:srgbClr val="7F7F7F"/>
                </a:solidFill>
                <a:latin typeface="Roboto"/>
                <a:ea typeface="Roboto"/>
                <a:cs typeface="Roboto"/>
                <a:sym typeface="Roboto"/>
              </a:rPr>
              <a:t>business model </a:t>
            </a:r>
            <a:r>
              <a:rPr lang="en-CA" i="0" u="none" strike="noStrike" cap="none" dirty="0">
                <a:solidFill>
                  <a:srgbClr val="7F7F7F"/>
                </a:solidFill>
                <a:latin typeface="Roboto"/>
                <a:ea typeface="Roboto"/>
                <a:cs typeface="Roboto"/>
                <a:sym typeface="Roboto"/>
              </a:rPr>
              <a:t>(tip: use a Business Model Canvass for support)</a:t>
            </a:r>
            <a:endParaRPr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clear </a:t>
            </a:r>
            <a:r>
              <a:rPr lang="en-CA" b="1" i="0" u="none" strike="noStrike" cap="none" dirty="0">
                <a:solidFill>
                  <a:srgbClr val="7F7F7F"/>
                </a:solidFill>
                <a:latin typeface="Roboto"/>
                <a:ea typeface="Roboto"/>
                <a:cs typeface="Roboto"/>
                <a:sym typeface="Roboto"/>
              </a:rPr>
              <a:t>implementation</a:t>
            </a:r>
            <a:r>
              <a:rPr lang="en-CA" b="0" i="0" u="none" strike="noStrike" cap="none" dirty="0">
                <a:solidFill>
                  <a:srgbClr val="7F7F7F"/>
                </a:solidFill>
                <a:latin typeface="Roboto"/>
                <a:ea typeface="Roboto"/>
                <a:cs typeface="Roboto"/>
                <a:sym typeface="Roboto"/>
              </a:rPr>
              <a:t> </a:t>
            </a:r>
            <a:r>
              <a:rPr lang="en-CA" b="1" i="0" u="none" strike="noStrike" cap="none" dirty="0">
                <a:solidFill>
                  <a:srgbClr val="7F7F7F"/>
                </a:solidFill>
                <a:latin typeface="Roboto"/>
                <a:ea typeface="Roboto"/>
                <a:cs typeface="Roboto"/>
                <a:sym typeface="Roboto"/>
              </a:rPr>
              <a:t>plan</a:t>
            </a:r>
            <a:r>
              <a:rPr lang="en-CA" b="0" i="0" u="none" strike="noStrike" cap="none" dirty="0">
                <a:solidFill>
                  <a:srgbClr val="7F7F7F"/>
                </a:solidFill>
                <a:latin typeface="Roboto"/>
                <a:ea typeface="Roboto"/>
                <a:cs typeface="Roboto"/>
                <a:sym typeface="Roboto"/>
              </a:rPr>
              <a:t> of your solution’s technology &amp; architecture (data and tools used, architecture plan, etc., technical roadmap for your Minimal Viable Product (MVP)</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1" i="0" u="none" strike="noStrike" cap="none" dirty="0">
                <a:solidFill>
                  <a:srgbClr val="7F7F7F"/>
                </a:solidFill>
                <a:latin typeface="Roboto"/>
                <a:ea typeface="Roboto"/>
                <a:cs typeface="Roboto"/>
                <a:sym typeface="Roboto"/>
              </a:rPr>
              <a:t>The economic, social, or environmental benefits that your solution will bring to your indicated target audience/market </a:t>
            </a:r>
            <a:r>
              <a:rPr lang="en-CA" b="0" i="0" u="none" strike="noStrike" cap="none" dirty="0">
                <a:solidFill>
                  <a:srgbClr val="7F7F7F"/>
                </a:solidFill>
                <a:latin typeface="Roboto"/>
                <a:ea typeface="Roboto"/>
                <a:cs typeface="Roboto"/>
                <a:sym typeface="Roboto"/>
              </a:rPr>
              <a:t> (depending on the selected category) </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1-slide </a:t>
            </a:r>
            <a:r>
              <a:rPr lang="en-CA" b="1" i="0" u="none" strike="noStrike" cap="none" dirty="0">
                <a:solidFill>
                  <a:srgbClr val="7F7F7F"/>
                </a:solidFill>
                <a:latin typeface="Roboto"/>
                <a:ea typeface="Roboto"/>
                <a:cs typeface="Roboto"/>
                <a:sym typeface="Roboto"/>
              </a:rPr>
              <a:t>presentation of your team</a:t>
            </a:r>
            <a:r>
              <a:rPr lang="en-CA" b="0" i="0" u="none" strike="noStrike" cap="none" dirty="0">
                <a:solidFill>
                  <a:srgbClr val="7F7F7F"/>
                </a:solidFill>
                <a:latin typeface="Roboto"/>
                <a:ea typeface="Roboto"/>
                <a:cs typeface="Roboto"/>
                <a:sym typeface="Roboto"/>
              </a:rPr>
              <a:t>, highlighting each team member’s </a:t>
            </a:r>
            <a:r>
              <a:rPr lang="en-CA" b="1" i="0" u="none" strike="noStrike" cap="none" dirty="0">
                <a:solidFill>
                  <a:srgbClr val="7F7F7F"/>
                </a:solidFill>
                <a:latin typeface="Roboto"/>
                <a:ea typeface="Roboto"/>
                <a:cs typeface="Roboto"/>
                <a:sym typeface="Roboto"/>
              </a:rPr>
              <a:t>skills &amp; background.</a:t>
            </a:r>
            <a:endParaRPr b="0" i="0" u="none" strike="noStrike" cap="none" dirty="0">
              <a:solidFill>
                <a:srgbClr val="7F7F7F"/>
              </a:solidFill>
              <a:latin typeface="Roboto"/>
              <a:ea typeface="Roboto"/>
              <a:cs typeface="Roboto"/>
              <a:sym typeface="Roboto"/>
            </a:endParaRPr>
          </a:p>
          <a:p>
            <a:pPr marL="25400" lvl="1">
              <a:spcBef>
                <a:spcPts val="1200"/>
              </a:spcBef>
              <a:buClr>
                <a:srgbClr val="7F7F7F"/>
              </a:buClr>
              <a:buSzPts val="1400"/>
            </a:pPr>
            <a:r>
              <a:rPr lang="en-CA" b="1" i="0" u="none" strike="noStrike" cap="none" dirty="0">
                <a:solidFill>
                  <a:srgbClr val="7F7F7F"/>
                </a:solidFill>
                <a:latin typeface="Roboto"/>
                <a:ea typeface="Roboto"/>
                <a:cs typeface="Roboto"/>
                <a:sym typeface="Roboto"/>
              </a:rPr>
              <a:t>For bonus points:</a:t>
            </a:r>
            <a:endParaRPr lang="en-CA" dirty="0">
              <a:ea typeface="Roboto"/>
            </a:endParaRPr>
          </a:p>
          <a:p>
            <a:pPr marL="285750" lvl="3"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You can also submit any other documents to illustrate your idea. </a:t>
            </a:r>
            <a:endParaRPr b="0" i="0" u="none" strike="noStrike" cap="none" dirty="0">
              <a:solidFill>
                <a:srgbClr val="7F7F7F"/>
              </a:solidFill>
              <a:latin typeface="Roboto"/>
              <a:ea typeface="Roboto"/>
              <a:cs typeface="Roboto"/>
              <a:sym typeface="Roboto"/>
            </a:endParaRPr>
          </a:p>
          <a:p>
            <a:pPr marL="0" marR="0" lvl="0" indent="0" algn="l" rtl="0">
              <a:lnSpc>
                <a:spcPct val="100000"/>
              </a:lnSpc>
              <a:spcBef>
                <a:spcPts val="920"/>
              </a:spcBef>
              <a:spcAft>
                <a:spcPts val="0"/>
              </a:spcAft>
              <a:buClr>
                <a:srgbClr val="7F7F7F"/>
              </a:buClr>
              <a:buSzPts val="1600"/>
              <a:buFont typeface="Arial"/>
              <a:buNone/>
            </a:pPr>
            <a:endParaRPr sz="1400" b="0" i="0" u="none" strike="noStrike" cap="none" dirty="0">
              <a:solidFill>
                <a:srgbClr val="7F7F7F"/>
              </a:solidFill>
              <a:latin typeface="Arial"/>
              <a:ea typeface="Arial"/>
              <a:cs typeface="Arial"/>
              <a:sym typeface="Arial"/>
            </a:endParaRPr>
          </a:p>
          <a:p>
            <a:pPr lvl="0">
              <a:buSzPts val="1400"/>
            </a:pPr>
            <a:r>
              <a:rPr lang="en-CA" b="1" dirty="0">
                <a:solidFill>
                  <a:srgbClr val="7F7F7F"/>
                </a:solidFill>
                <a:latin typeface="Roboto"/>
                <a:ea typeface="Roboto"/>
                <a:cs typeface="Roboto"/>
                <a:sym typeface="Roboto"/>
              </a:rPr>
              <a:t>Tips to set you up for success:</a:t>
            </a:r>
            <a:endParaRPr lang="en-CA" dirty="0">
              <a:solidFill>
                <a:srgbClr val="7F7F7F"/>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Present your project clearly and efficiently.</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Add supporting elements (sketches, mock ups, etc.) that may help understand your project.</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Be mindful of spelling and presentation appearance.</a:t>
            </a:r>
            <a:endParaRPr lang="en-CA" dirty="0">
              <a:solidFill>
                <a:schemeClr val="dk1"/>
              </a:solidFill>
            </a:endParaRPr>
          </a:p>
          <a:p>
            <a:pPr marL="457200" lvl="0" indent="-317500">
              <a:spcBef>
                <a:spcPts val="1000"/>
              </a:spcBef>
              <a:buClr>
                <a:srgbClr val="7F7F7F"/>
              </a:buClr>
              <a:buSzPts val="1400"/>
              <a:buFont typeface="Arial"/>
              <a:buChar char="•"/>
            </a:pPr>
            <a:r>
              <a:rPr lang="en-CA" b="1" i="1" dirty="0">
                <a:solidFill>
                  <a:srgbClr val="FE1F22"/>
                </a:solidFill>
              </a:rPr>
              <a:t>D</a:t>
            </a:r>
            <a:r>
              <a:rPr lang="en-CA" b="1" i="1" dirty="0">
                <a:solidFill>
                  <a:srgbClr val="FE1F22"/>
                </a:solidFill>
                <a:latin typeface="Roboto"/>
                <a:ea typeface="Roboto"/>
                <a:cs typeface="Roboto"/>
                <a:sym typeface="Roboto"/>
              </a:rPr>
              <a:t>elete these two slide before submitting your presentation</a:t>
            </a:r>
            <a:endParaRPr lang="en-CA" b="1" i="1" dirty="0">
              <a:solidFill>
                <a:srgbClr val="C00000"/>
              </a:solidFill>
              <a:latin typeface="Roboto"/>
              <a:ea typeface="Roboto"/>
              <a:cs typeface="Roboto"/>
              <a:sym typeface="Roboto"/>
            </a:endParaRPr>
          </a:p>
        </p:txBody>
      </p:sp>
      <p:sp>
        <p:nvSpPr>
          <p:cNvPr id="70" name="Google Shape;70;p2"/>
          <p:cNvSpPr txBox="1">
            <a:spLocks noGrp="1"/>
          </p:cNvSpPr>
          <p:nvPr>
            <p:ph type="title"/>
          </p:nvPr>
        </p:nvSpPr>
        <p:spPr>
          <a:xfrm>
            <a:off x="44925" y="184225"/>
            <a:ext cx="3105300" cy="22860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200"/>
              <a:buFont typeface="Arial"/>
              <a:buNone/>
            </a:pPr>
            <a:r>
              <a:rPr lang="en-CA" sz="3000" dirty="0">
                <a:solidFill>
                  <a:schemeClr val="lt1"/>
                </a:solidFill>
                <a:latin typeface="Roboto"/>
                <a:ea typeface="Roboto"/>
                <a:cs typeface="Roboto"/>
                <a:sym typeface="Roboto"/>
              </a:rPr>
              <a:t>PRE-SELECTION PACKAGE</a:t>
            </a:r>
            <a:br>
              <a:rPr lang="en-CA" sz="1600" b="1" i="1" u="none" strike="noStrike" cap="none" dirty="0">
                <a:solidFill>
                  <a:schemeClr val="lt1"/>
                </a:solidFill>
                <a:latin typeface="Roboto"/>
                <a:ea typeface="Roboto"/>
                <a:cs typeface="Roboto"/>
                <a:sym typeface="Roboto"/>
              </a:rPr>
            </a:br>
            <a:endParaRPr sz="1600" b="1" i="1" u="none" strike="noStrike" cap="none"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2000"/>
              <a:buFont typeface="Arial"/>
              <a:buNone/>
            </a:pPr>
            <a:r>
              <a:rPr lang="en-CA" sz="2000" dirty="0">
                <a:solidFill>
                  <a:schemeClr val="lt1"/>
                </a:solidFill>
                <a:latin typeface="Roboto"/>
                <a:ea typeface="Roboto"/>
                <a:cs typeface="Roboto"/>
                <a:sym typeface="Roboto"/>
              </a:rPr>
              <a:t>TIPS AND TRICKS</a:t>
            </a:r>
            <a:endParaRPr sz="1600" i="0" u="none" strike="noStrike" cap="none" dirty="0">
              <a:solidFill>
                <a:schemeClr val="lt1"/>
              </a:solidFill>
              <a:latin typeface="Roboto"/>
              <a:ea typeface="Roboto"/>
              <a:cs typeface="Roboto"/>
              <a:sym typeface="Roboto"/>
            </a:endParaRPr>
          </a:p>
        </p:txBody>
      </p:sp>
      <p:cxnSp>
        <p:nvCxnSpPr>
          <p:cNvPr id="71" name="Google Shape;71;p2"/>
          <p:cNvCxnSpPr/>
          <p:nvPr/>
        </p:nvCxnSpPr>
        <p:spPr>
          <a:xfrm>
            <a:off x="181416" y="1561550"/>
            <a:ext cx="2469300" cy="0"/>
          </a:xfrm>
          <a:prstGeom prst="straightConnector1">
            <a:avLst/>
          </a:prstGeom>
          <a:noFill/>
          <a:ln w="19050" cap="flat" cmpd="sng">
            <a:solidFill>
              <a:schemeClr val="lt1"/>
            </a:solidFill>
            <a:prstDash val="solid"/>
            <a:miter lim="800000"/>
            <a:headEnd type="none" w="sm" len="sm"/>
            <a:tailEnd type="none" w="sm" len="sm"/>
          </a:ln>
        </p:spPr>
      </p:cxnSp>
      <p:sp>
        <p:nvSpPr>
          <p:cNvPr id="3" name="Interdiction 2">
            <a:extLst>
              <a:ext uri="{FF2B5EF4-FFF2-40B4-BE49-F238E27FC236}">
                <a16:creationId xmlns:a16="http://schemas.microsoft.com/office/drawing/2014/main" id="{92317480-1166-3E48-A837-94DF04580EAE}"/>
              </a:ext>
            </a:extLst>
          </p:cNvPr>
          <p:cNvSpPr/>
          <p:nvPr/>
        </p:nvSpPr>
        <p:spPr>
          <a:xfrm>
            <a:off x="480251" y="3548476"/>
            <a:ext cx="1669700" cy="1669700"/>
          </a:xfrm>
          <a:prstGeom prst="noSmoking">
            <a:avLst>
              <a:gd name="adj" fmla="val 9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416239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a:solidFill>
                  <a:schemeClr val="lt1"/>
                </a:solidFill>
                <a:latin typeface="Roboto"/>
                <a:ea typeface="Roboto"/>
                <a:cs typeface="Roboto"/>
                <a:sym typeface="Roboto"/>
              </a:rPr>
              <a:t>PROBLEM STATEMENT</a:t>
            </a:r>
            <a:endParaRPr/>
          </a:p>
        </p:txBody>
      </p:sp>
      <p:sp>
        <p:nvSpPr>
          <p:cNvPr id="86" name="Google Shape;86;p4"/>
          <p:cNvSpPr txBox="1">
            <a:spLocks noGrp="1"/>
          </p:cNvSpPr>
          <p:nvPr>
            <p:ph type="body" idx="1"/>
          </p:nvPr>
        </p:nvSpPr>
        <p:spPr>
          <a:xfrm>
            <a:off x="838200" y="1947383"/>
            <a:ext cx="10515600" cy="5296796"/>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By deploying a </a:t>
            </a:r>
            <a:r>
              <a:rPr lang="en-CA" sz="2400" dirty="0" err="1">
                <a:latin typeface="Century Gothic" panose="020B0502020202020204" pitchFamily="34" charset="0"/>
              </a:rPr>
              <a:t>Feedfoward</a:t>
            </a:r>
            <a:r>
              <a:rPr lang="en-CA" sz="2400" dirty="0">
                <a:latin typeface="Century Gothic" panose="020B0502020202020204" pitchFamily="34" charset="0"/>
              </a:rPr>
              <a:t> Neural Network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79899" y="1411550"/>
            <a:ext cx="12112101" cy="529109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800" b="0" i="0" u="none" strike="noStrike" cap="none" dirty="0">
                <a:solidFill>
                  <a:schemeClr val="dk1"/>
                </a:solidFill>
                <a:latin typeface="Century Gothic" panose="020B0502020202020204" pitchFamily="34" charset="0"/>
                <a:sym typeface="Calibri"/>
              </a:rPr>
              <a:t>How will it improve forecasting</a:t>
            </a:r>
            <a:r>
              <a:rPr lang="en-CA" sz="2800" b="0" i="0" u="none" strike="noStrike" cap="none" dirty="0">
                <a:solidFill>
                  <a:schemeClr val="dk1"/>
                </a:solidFill>
                <a:latin typeface="+mn-lt"/>
                <a:sym typeface="Calibri"/>
              </a:rPr>
              <a:t>?</a:t>
            </a:r>
          </a:p>
          <a:p>
            <a:pPr marL="0" marR="0" lvl="0" indent="0" algn="l" rtl="0">
              <a:lnSpc>
                <a:spcPct val="90000"/>
              </a:lnSpc>
              <a:spcBef>
                <a:spcPts val="0"/>
              </a:spcBef>
              <a:spcAft>
                <a:spcPts val="0"/>
              </a:spcAft>
              <a:buClr>
                <a:schemeClr val="dk1"/>
              </a:buClr>
              <a:buSzPts val="2800"/>
              <a:buFont typeface="Arial"/>
              <a:buNone/>
            </a:pPr>
            <a:r>
              <a:rPr lang="en-CA" sz="1600" b="0" i="0" u="none" strike="noStrike" cap="none" dirty="0">
                <a:solidFill>
                  <a:schemeClr val="dk1"/>
                </a:solidFill>
                <a:latin typeface="Century Gothic" panose="020B0502020202020204" pitchFamily="34" charset="0"/>
                <a:sym typeface="Calibri"/>
              </a:rPr>
              <a:t>Using an artificial neural network model can create a matrix of inputs from real historical data to train from. This implementation uses past electrical loads from Toronto, Ottawa and the Bruce Peninsula, to capture the customer trends from 2013-2020. The factors affecting electrical demand are primarily weather and time of day, causing the fluctuations seen in lighting or heating. The model will use hourly climate data {temperature, dew point, relative humidity, wind speed} specific to each region to better forecast customer load in short term forecasting. The neural network will train on 70% of the dataset and test on the remaining 30% to its proven accuracy and reliability. Its effectiveness can also be compared with the forecasted demand proved by corporations in Ontario such as the IESO and Local Distribution Companies.</a:t>
            </a:r>
          </a:p>
          <a:p>
            <a:pPr marL="0" indent="0">
              <a:spcBef>
                <a:spcPts val="0"/>
              </a:spcBef>
              <a:buNone/>
            </a:pPr>
            <a:r>
              <a:rPr lang="en-CA" dirty="0">
                <a:latin typeface="Century Gothic" panose="020B0502020202020204" pitchFamily="34" charset="0"/>
              </a:rPr>
              <a:t>What Makes it Achievable</a:t>
            </a:r>
            <a:r>
              <a:rPr lang="en-CA" dirty="0">
                <a:latin typeface="+mn-lt"/>
              </a:rPr>
              <a:t>?</a:t>
            </a:r>
          </a:p>
          <a:p>
            <a:pPr marL="0" indent="0">
              <a:spcBef>
                <a:spcPts val="0"/>
              </a:spcBef>
              <a:buNone/>
            </a:pPr>
            <a:r>
              <a:rPr lang="en-CA" sz="1600" dirty="0">
                <a:latin typeface="Century Gothic" panose="020B0502020202020204" pitchFamily="34" charset="0"/>
              </a:rPr>
              <a:t>This is a feasible solution because it capitalizes on the large, sustainable, and reliable training dataset available for weather and past electrical demand that is specific to each region. It will be an increasingly accurate predictor for Short Term Load Forecasting due to the inherent ability of neural networks to handle nonlinear functions due to their high degree of computational power and generate a robust solution. All data is sourced from government websites, carrying high reliability and can be expected to continue outputting statistics in the immediate future.</a:t>
            </a:r>
          </a:p>
          <a:p>
            <a:pPr marL="0" indent="0">
              <a:spcBef>
                <a:spcPts val="0"/>
              </a:spcBef>
              <a:buNone/>
            </a:pPr>
            <a:r>
              <a:rPr lang="en-CA" dirty="0">
                <a:latin typeface="Century Gothic" panose="020B0502020202020204" pitchFamily="34" charset="0"/>
              </a:rPr>
              <a:t>What Makes it Unique</a:t>
            </a:r>
            <a:r>
              <a:rPr lang="en-CA" dirty="0">
                <a:latin typeface="+mn-lt"/>
              </a:rPr>
              <a:t>?</a:t>
            </a:r>
          </a:p>
          <a:p>
            <a:pPr marL="0" indent="0">
              <a:spcBef>
                <a:spcPts val="0"/>
              </a:spcBef>
              <a:buNone/>
            </a:pPr>
            <a:r>
              <a:rPr lang="en-CA" sz="1600" dirty="0">
                <a:latin typeface="Century Gothic" panose="020B0502020202020204" pitchFamily="34" charset="0"/>
              </a:rPr>
              <a:t>This solution includes large, medium and small load profiles to scale the model to unique grids sizes. This makes it translatable for use in future smart grids, where arbitrary regions can temporarily become disconnected from the main electrical grid and must rely on distributed generation. </a:t>
            </a:r>
          </a:p>
          <a:p>
            <a:pPr marL="0" indent="0">
              <a:spcBef>
                <a:spcPts val="0"/>
              </a:spcBef>
              <a:buNone/>
            </a:pPr>
            <a:r>
              <a:rPr lang="en-CA" sz="1600" dirty="0">
                <a:latin typeface="Century Gothic" panose="020B0502020202020204" pitchFamily="34" charset="0"/>
              </a:rPr>
              <a:t>The climate dataset used includes a variety of factors that have been linked to affect customer demand and have been neglected in previous model iterations due to complexity of data size.</a:t>
            </a:r>
          </a:p>
          <a:p>
            <a:pPr marL="0" indent="0">
              <a:spcBef>
                <a:spcPts val="0"/>
              </a:spcBef>
              <a:buNone/>
            </a:pPr>
            <a:endParaRPr lang="en-CA" dirty="0"/>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46195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4"/>
            <a:ext cx="11685104" cy="5190693"/>
          </a:xfrm>
          <a:prstGeom prst="rect">
            <a:avLst/>
          </a:prstGeom>
          <a:noFill/>
          <a:ln>
            <a:noFill/>
          </a:ln>
        </p:spPr>
        <p:txBody>
          <a:bodyPr spcFirstLastPara="1" wrap="square" lIns="91425" tIns="45700" rIns="91425" bIns="45700" anchor="t" anchorCtr="0">
            <a:noAutofit/>
          </a:bodyPr>
          <a:lstStyle/>
          <a:p>
            <a:pPr lvl="0">
              <a:lnSpc>
                <a:spcPct val="90000"/>
              </a:lnSpc>
              <a:buSzPts val="2800"/>
            </a:pPr>
            <a:r>
              <a:rPr lang="en-CA" sz="2800" dirty="0">
                <a:latin typeface="Century Gothic" panose="020B0502020202020204" pitchFamily="34" charset="0"/>
                <a:sym typeface="Calibri"/>
              </a:rPr>
              <a:t>Who’s your target market</a:t>
            </a:r>
            <a:r>
              <a:rPr lang="en-CA" sz="2800" dirty="0">
                <a:sym typeface="Calibri"/>
              </a:rPr>
              <a:t>?</a:t>
            </a:r>
          </a:p>
          <a:p>
            <a:pPr lvl="0">
              <a:lnSpc>
                <a:spcPct val="90000"/>
              </a:lnSpc>
              <a:buSzPts val="2800"/>
            </a:pPr>
            <a:r>
              <a:rPr lang="en-CA" dirty="0">
                <a:latin typeface="Century Gothic" panose="020B0502020202020204" pitchFamily="34" charset="0"/>
                <a:sym typeface="Calibri"/>
              </a:rPr>
              <a:t>The target market for this type of demand forecasting is targeted to companies in the electrical utility industry in Ontario, but can be scaled to other regions with growth. The primary candidate would be the crown corporate, IESO, who is responsible for operating the electricity market for Ontario. Secondary targets are licensed energy retailers in the natural gas, renewables and nuclear power industries. This data would be marketable because load forecasts provide insight for workforce hiring, equipment maintenance scheduling and to reduce overgeneration.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2800" dirty="0">
                <a:latin typeface="Century Gothic" panose="020B0502020202020204" pitchFamily="34" charset="0"/>
                <a:sym typeface="Calibri"/>
              </a:rPr>
              <a:t>What’s the size of the target market</a:t>
            </a:r>
            <a:r>
              <a:rPr lang="en-CA" sz="2800" dirty="0">
                <a:sym typeface="Calibri"/>
              </a:rPr>
              <a:t>?</a:t>
            </a:r>
          </a:p>
          <a:p>
            <a:pPr lvl="0">
              <a:lnSpc>
                <a:spcPct val="90000"/>
              </a:lnSpc>
              <a:buSzPts val="2800"/>
            </a:pPr>
            <a:r>
              <a:rPr lang="en-CA" sz="1600" dirty="0">
                <a:latin typeface="Century Gothic" panose="020B0502020202020204" pitchFamily="34" charset="0"/>
                <a:sym typeface="Calibri"/>
              </a:rPr>
              <a:t>In the past, system operators have benefited from $2 – 4 million in immediate cost savings from improving their electrical demand forecasting. The cascading effect from integration cost savings and improved asset management could add $100 – 200k to the market size. </a:t>
            </a:r>
          </a:p>
          <a:p>
            <a:pPr lvl="0">
              <a:lnSpc>
                <a:spcPct val="90000"/>
              </a:lnSpc>
              <a:buSzPts val="2800"/>
            </a:pPr>
            <a:endParaRPr lang="en-CA" sz="1600" dirty="0">
              <a:latin typeface="Century Gothic" panose="020B0502020202020204" pitchFamily="34" charset="0"/>
              <a:sym typeface="Calibri"/>
            </a:endParaRPr>
          </a:p>
          <a:p>
            <a:pPr lvl="0">
              <a:lnSpc>
                <a:spcPct val="90000"/>
              </a:lnSpc>
              <a:buSzPts val="2800"/>
            </a:pPr>
            <a:r>
              <a:rPr lang="en-CA" sz="1600" dirty="0">
                <a:latin typeface="Century Gothic" panose="020B0502020202020204" pitchFamily="34" charset="0"/>
                <a:sym typeface="Calibri"/>
              </a:rPr>
              <a:t>An estimated initial market size could be between $100k - $500k with the introduction of the IESO as the primary customer. This size is expected to grow with the addition of forecasting new regions as well as extending the service to Licensed Active Retailer customer base. </a:t>
            </a:r>
          </a:p>
          <a:p>
            <a:pPr lvl="0">
              <a:lnSpc>
                <a:spcPct val="90000"/>
              </a:lnSpc>
              <a:buSzPts val="2800"/>
            </a:pPr>
            <a:endParaRPr lang="en-CA" sz="1600" dirty="0">
              <a:latin typeface="Century Gothic" panose="020B0502020202020204" pitchFamily="34" charset="0"/>
              <a:sym typeface="Calibri"/>
            </a:endParaRPr>
          </a:p>
          <a:p>
            <a:pPr lvl="0">
              <a:lnSpc>
                <a:spcPct val="90000"/>
              </a:lnSpc>
              <a:buSzPts val="2800"/>
            </a:pPr>
            <a:r>
              <a:rPr lang="en-CA" sz="1600" dirty="0">
                <a:latin typeface="Century Gothic" panose="020B0502020202020204" pitchFamily="34" charset="0"/>
                <a:sym typeface="Calibri"/>
              </a:rPr>
              <a:t>This particular stream </a:t>
            </a:r>
            <a:r>
              <a:rPr lang="en-CA" sz="1600">
                <a:latin typeface="Century Gothic" panose="020B0502020202020204" pitchFamily="34" charset="0"/>
                <a:sym typeface="Calibri"/>
              </a:rPr>
              <a:t>is relatively </a:t>
            </a:r>
            <a:r>
              <a:rPr lang="en-CA" sz="1600" dirty="0">
                <a:latin typeface="Century Gothic" panose="020B0502020202020204" pitchFamily="34" charset="0"/>
                <a:sym typeface="Calibri"/>
              </a:rPr>
              <a:t>small, as the global AI market is expected to reach $7.78B </a:t>
            </a:r>
            <a:r>
              <a:rPr lang="en-CA" sz="1600">
                <a:latin typeface="Century Gothic" panose="020B0502020202020204" pitchFamily="34" charset="0"/>
                <a:sym typeface="Calibri"/>
              </a:rPr>
              <a:t>by 2024.</a:t>
            </a:r>
            <a:endParaRPr lang="en-CA" sz="1600" dirty="0">
              <a:latin typeface="Century Gothic" panose="020B0502020202020204" pitchFamily="34" charset="0"/>
              <a:sym typeface="Calibri"/>
            </a:endParaRPr>
          </a:p>
          <a:p>
            <a:pPr lvl="0">
              <a:lnSpc>
                <a:spcPct val="90000"/>
              </a:lnSpc>
              <a:buSzPts val="2800"/>
            </a:pPr>
            <a:endParaRPr lang="en-CA" sz="1800" dirty="0">
              <a:latin typeface="Century Gothic" panose="020B0502020202020204" pitchFamily="34" charset="0"/>
              <a:sym typeface="Calibri"/>
            </a:endParaRPr>
          </a:p>
        </p:txBody>
      </p:sp>
      <p:pic>
        <p:nvPicPr>
          <p:cNvPr id="1026" name="Picture 2" descr="Image result for IESO">
            <a:extLst>
              <a:ext uri="{FF2B5EF4-FFF2-40B4-BE49-F238E27FC236}">
                <a16:creationId xmlns:a16="http://schemas.microsoft.com/office/drawing/2014/main" id="{1C17D806-D1B0-44CA-9027-B06D14ABA0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0942" y="5872409"/>
            <a:ext cx="2165297" cy="77713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London Hydro">
            <a:extLst>
              <a:ext uri="{FF2B5EF4-FFF2-40B4-BE49-F238E27FC236}">
                <a16:creationId xmlns:a16="http://schemas.microsoft.com/office/drawing/2014/main" id="{C895576C-E543-4F43-A558-A8E2602EE7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3808" y="5810435"/>
            <a:ext cx="849097" cy="90108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canada energy wholesalers ltd">
            <a:extLst>
              <a:ext uri="{FF2B5EF4-FFF2-40B4-BE49-F238E27FC236}">
                <a16:creationId xmlns:a16="http://schemas.microsoft.com/office/drawing/2014/main" id="{3E2B77F3-141F-46A1-A89A-74BC960B49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4903" y="6079543"/>
            <a:ext cx="1978160" cy="486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7542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BUSINESS MODEL </a:t>
            </a:r>
            <a:endParaRPr sz="4000" i="0" u="none" strike="noStrike" cap="none">
              <a:solidFill>
                <a:schemeClr val="lt1"/>
              </a:solidFill>
              <a:latin typeface="Roboto"/>
              <a:ea typeface="Roboto"/>
              <a:cs typeface="Roboto"/>
              <a:sym typeface="Roboto"/>
            </a:endParaRPr>
          </a:p>
        </p:txBody>
      </p:sp>
      <p:pic>
        <p:nvPicPr>
          <p:cNvPr id="1028" name="Picture 4">
            <a:extLst>
              <a:ext uri="{FF2B5EF4-FFF2-40B4-BE49-F238E27FC236}">
                <a16:creationId xmlns:a16="http://schemas.microsoft.com/office/drawing/2014/main" id="{4695C0F4-46D7-4E54-8935-921079619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1359" y="1343701"/>
            <a:ext cx="7170013" cy="5292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489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2" name="Rectangle 1">
            <a:extLst>
              <a:ext uri="{FF2B5EF4-FFF2-40B4-BE49-F238E27FC236}">
                <a16:creationId xmlns:a16="http://schemas.microsoft.com/office/drawing/2014/main" id="{801BB4D6-D559-4A1A-AC6A-0CD927FDDD9A}"/>
              </a:ext>
            </a:extLst>
          </p:cNvPr>
          <p:cNvSpPr/>
          <p:nvPr/>
        </p:nvSpPr>
        <p:spPr>
          <a:xfrm>
            <a:off x="324445" y="1718727"/>
            <a:ext cx="745066" cy="448733"/>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Dataset</a:t>
            </a:r>
          </a:p>
        </p:txBody>
      </p:sp>
      <p:cxnSp>
        <p:nvCxnSpPr>
          <p:cNvPr id="4" name="Straight Arrow Connector 3">
            <a:extLst>
              <a:ext uri="{FF2B5EF4-FFF2-40B4-BE49-F238E27FC236}">
                <a16:creationId xmlns:a16="http://schemas.microsoft.com/office/drawing/2014/main" id="{C7E168FD-5C75-4F4C-B965-1AD3189EF2D9}"/>
              </a:ext>
            </a:extLst>
          </p:cNvPr>
          <p:cNvCxnSpPr>
            <a:stCxn id="2" idx="3"/>
          </p:cNvCxnSpPr>
          <p:nvPr/>
        </p:nvCxnSpPr>
        <p:spPr>
          <a:xfrm flipV="1">
            <a:off x="1069511"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766F6D6-F360-4819-9D21-9C93F85F690B}"/>
              </a:ext>
            </a:extLst>
          </p:cNvPr>
          <p:cNvSpPr/>
          <p:nvPr/>
        </p:nvSpPr>
        <p:spPr>
          <a:xfrm>
            <a:off x="1475911" y="1611363"/>
            <a:ext cx="984345" cy="59284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Eliminate Missing Values</a:t>
            </a:r>
          </a:p>
        </p:txBody>
      </p:sp>
      <p:cxnSp>
        <p:nvCxnSpPr>
          <p:cNvPr id="8" name="Straight Arrow Connector 7">
            <a:extLst>
              <a:ext uri="{FF2B5EF4-FFF2-40B4-BE49-F238E27FC236}">
                <a16:creationId xmlns:a16="http://schemas.microsoft.com/office/drawing/2014/main" id="{26C88558-2DDE-4D6F-8C1A-D8AFEFA1CA91}"/>
              </a:ext>
            </a:extLst>
          </p:cNvPr>
          <p:cNvCxnSpPr/>
          <p:nvPr/>
        </p:nvCxnSpPr>
        <p:spPr>
          <a:xfrm flipV="1">
            <a:off x="2460256" y="1941742"/>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DDE5F59-62F5-46E2-842B-D460977936DE}"/>
              </a:ext>
            </a:extLst>
          </p:cNvPr>
          <p:cNvSpPr/>
          <p:nvPr/>
        </p:nvSpPr>
        <p:spPr>
          <a:xfrm>
            <a:off x="2866656" y="1611363"/>
            <a:ext cx="1022255" cy="6182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Normalize Data</a:t>
            </a:r>
          </a:p>
        </p:txBody>
      </p:sp>
      <p:cxnSp>
        <p:nvCxnSpPr>
          <p:cNvPr id="10" name="Straight Arrow Connector 9">
            <a:extLst>
              <a:ext uri="{FF2B5EF4-FFF2-40B4-BE49-F238E27FC236}">
                <a16:creationId xmlns:a16="http://schemas.microsoft.com/office/drawing/2014/main" id="{F5DEAD57-AEDF-4A78-A499-2B5969B1897E}"/>
              </a:ext>
            </a:extLst>
          </p:cNvPr>
          <p:cNvCxnSpPr>
            <a:cxnSpLocks/>
          </p:cNvCxnSpPr>
          <p:nvPr/>
        </p:nvCxnSpPr>
        <p:spPr>
          <a:xfrm rot="5400000" flipV="1">
            <a:off x="3175259" y="2429251"/>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4D66C5F-375C-472F-9AA5-9FE615F16ECA}"/>
              </a:ext>
            </a:extLst>
          </p:cNvPr>
          <p:cNvSpPr/>
          <p:nvPr/>
        </p:nvSpPr>
        <p:spPr>
          <a:xfrm>
            <a:off x="3014269" y="2633127"/>
            <a:ext cx="727028" cy="727028"/>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t>Split Data</a:t>
            </a:r>
          </a:p>
        </p:txBody>
      </p:sp>
      <p:pic>
        <p:nvPicPr>
          <p:cNvPr id="2052" name="Picture 4" descr="Image result for training icon">
            <a:extLst>
              <a:ext uri="{FF2B5EF4-FFF2-40B4-BE49-F238E27FC236}">
                <a16:creationId xmlns:a16="http://schemas.microsoft.com/office/drawing/2014/main" id="{DD77E82B-7A92-4E51-8E69-5D4BC10A7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2533" y="3064393"/>
            <a:ext cx="800735" cy="800735"/>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Arrow Connector 19">
            <a:extLst>
              <a:ext uri="{FF2B5EF4-FFF2-40B4-BE49-F238E27FC236}">
                <a16:creationId xmlns:a16="http://schemas.microsoft.com/office/drawing/2014/main" id="{A60F9263-DC36-428A-9CB0-1FE4F00299A1}"/>
              </a:ext>
            </a:extLst>
          </p:cNvPr>
          <p:cNvCxnSpPr>
            <a:cxnSpLocks/>
            <a:stCxn id="5" idx="2"/>
          </p:cNvCxnSpPr>
          <p:nvPr/>
        </p:nvCxnSpPr>
        <p:spPr>
          <a:xfrm flipH="1">
            <a:off x="2513268" y="2996641"/>
            <a:ext cx="501001" cy="26590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9BFAAC-EDC1-4AE5-A98C-D78CE7ED9EE7}"/>
              </a:ext>
            </a:extLst>
          </p:cNvPr>
          <p:cNvSpPr txBox="1"/>
          <p:nvPr/>
        </p:nvSpPr>
        <p:spPr>
          <a:xfrm>
            <a:off x="1613589" y="2902614"/>
            <a:ext cx="1049867" cy="307777"/>
          </a:xfrm>
          <a:prstGeom prst="rect">
            <a:avLst/>
          </a:prstGeom>
          <a:noFill/>
        </p:spPr>
        <p:txBody>
          <a:bodyPr wrap="square" rtlCol="0">
            <a:spAutoFit/>
          </a:bodyPr>
          <a:lstStyle/>
          <a:p>
            <a:r>
              <a:rPr lang="en-CA" dirty="0"/>
              <a:t>Train Data</a:t>
            </a:r>
          </a:p>
        </p:txBody>
      </p:sp>
      <p:pic>
        <p:nvPicPr>
          <p:cNvPr id="2056" name="Picture 8" descr="Image result for decision tree regression icon">
            <a:extLst>
              <a:ext uri="{FF2B5EF4-FFF2-40B4-BE49-F238E27FC236}">
                <a16:creationId xmlns:a16="http://schemas.microsoft.com/office/drawing/2014/main" id="{F2ADD176-0F69-4742-A10D-D106B245E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834" y="4156658"/>
            <a:ext cx="1276699" cy="1043456"/>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CD719262-1643-48EB-B1D1-56AAE958319B}"/>
              </a:ext>
            </a:extLst>
          </p:cNvPr>
          <p:cNvCxnSpPr>
            <a:cxnSpLocks/>
          </p:cNvCxnSpPr>
          <p:nvPr/>
        </p:nvCxnSpPr>
        <p:spPr>
          <a:xfrm flipV="1">
            <a:off x="1188044" y="3750586"/>
            <a:ext cx="575733" cy="5526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501AA27-E406-4F3C-8664-FA7CBB1C6990}"/>
              </a:ext>
            </a:extLst>
          </p:cNvPr>
          <p:cNvSpPr txBox="1"/>
          <p:nvPr/>
        </p:nvSpPr>
        <p:spPr>
          <a:xfrm>
            <a:off x="76782" y="3734693"/>
            <a:ext cx="1325731" cy="646331"/>
          </a:xfrm>
          <a:prstGeom prst="rect">
            <a:avLst/>
          </a:prstGeom>
          <a:noFill/>
        </p:spPr>
        <p:txBody>
          <a:bodyPr wrap="square" rtlCol="0">
            <a:spAutoFit/>
          </a:bodyPr>
          <a:lstStyle/>
          <a:p>
            <a:r>
              <a:rPr lang="en-CA" sz="1200" dirty="0"/>
              <a:t>Boosted Decision Tree Regression</a:t>
            </a:r>
          </a:p>
        </p:txBody>
      </p:sp>
      <p:cxnSp>
        <p:nvCxnSpPr>
          <p:cNvPr id="31" name="Straight Arrow Connector 30">
            <a:extLst>
              <a:ext uri="{FF2B5EF4-FFF2-40B4-BE49-F238E27FC236}">
                <a16:creationId xmlns:a16="http://schemas.microsoft.com/office/drawing/2014/main" id="{270BDDB5-C553-4501-9726-A525257611D4}"/>
              </a:ext>
            </a:extLst>
          </p:cNvPr>
          <p:cNvCxnSpPr>
            <a:cxnSpLocks/>
          </p:cNvCxnSpPr>
          <p:nvPr/>
        </p:nvCxnSpPr>
        <p:spPr>
          <a:xfrm>
            <a:off x="2460256" y="3763673"/>
            <a:ext cx="203200" cy="53002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060" name="Picture 12" descr="Image result for score model icon">
            <a:extLst>
              <a:ext uri="{FF2B5EF4-FFF2-40B4-BE49-F238E27FC236}">
                <a16:creationId xmlns:a16="http://schemas.microsoft.com/office/drawing/2014/main" id="{B82D56A7-BB48-4C36-AFDF-300F921135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38061" y="4273086"/>
            <a:ext cx="552416" cy="552416"/>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55B73071-6AB6-4ED6-9A75-B66C6CC89C25}"/>
              </a:ext>
            </a:extLst>
          </p:cNvPr>
          <p:cNvSpPr txBox="1"/>
          <p:nvPr/>
        </p:nvSpPr>
        <p:spPr>
          <a:xfrm>
            <a:off x="2460256" y="4952812"/>
            <a:ext cx="1089989" cy="276999"/>
          </a:xfrm>
          <a:prstGeom prst="rect">
            <a:avLst/>
          </a:prstGeom>
          <a:noFill/>
        </p:spPr>
        <p:txBody>
          <a:bodyPr wrap="square" rtlCol="0">
            <a:spAutoFit/>
          </a:bodyPr>
          <a:lstStyle/>
          <a:p>
            <a:r>
              <a:rPr lang="en-CA" sz="1200" dirty="0"/>
              <a:t>Score Model</a:t>
            </a:r>
          </a:p>
        </p:txBody>
      </p:sp>
      <p:cxnSp>
        <p:nvCxnSpPr>
          <p:cNvPr id="37" name="Straight Arrow Connector 36">
            <a:extLst>
              <a:ext uri="{FF2B5EF4-FFF2-40B4-BE49-F238E27FC236}">
                <a16:creationId xmlns:a16="http://schemas.microsoft.com/office/drawing/2014/main" id="{C40B34A7-F8C8-4B0B-A99A-100AC8ADFACC}"/>
              </a:ext>
            </a:extLst>
          </p:cNvPr>
          <p:cNvCxnSpPr>
            <a:cxnSpLocks/>
          </p:cNvCxnSpPr>
          <p:nvPr/>
        </p:nvCxnSpPr>
        <p:spPr>
          <a:xfrm flipH="1">
            <a:off x="3209747" y="3378988"/>
            <a:ext cx="168036" cy="90317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FCCC403-C2E6-41E5-8DD3-07288B4C69D1}"/>
              </a:ext>
            </a:extLst>
          </p:cNvPr>
          <p:cNvCxnSpPr>
            <a:cxnSpLocks/>
            <a:stCxn id="2060" idx="3"/>
          </p:cNvCxnSpPr>
          <p:nvPr/>
        </p:nvCxnSpPr>
        <p:spPr>
          <a:xfrm>
            <a:off x="3290477" y="4549294"/>
            <a:ext cx="547072" cy="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Image result for evaluate icon">
            <a:extLst>
              <a:ext uri="{FF2B5EF4-FFF2-40B4-BE49-F238E27FC236}">
                <a16:creationId xmlns:a16="http://schemas.microsoft.com/office/drawing/2014/main" id="{92312C44-85F7-43F4-8DEA-0CDCE196D4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67637" y="4303228"/>
            <a:ext cx="472693" cy="52225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38516D91-8C8B-47E4-93E3-4E6ED8FBF634}"/>
              </a:ext>
            </a:extLst>
          </p:cNvPr>
          <p:cNvSpPr txBox="1"/>
          <p:nvPr/>
        </p:nvSpPr>
        <p:spPr>
          <a:xfrm>
            <a:off x="3733597" y="4957563"/>
            <a:ext cx="781342" cy="276999"/>
          </a:xfrm>
          <a:prstGeom prst="rect">
            <a:avLst/>
          </a:prstGeom>
          <a:noFill/>
        </p:spPr>
        <p:txBody>
          <a:bodyPr wrap="square" rtlCol="0">
            <a:spAutoFit/>
          </a:bodyPr>
          <a:lstStyle/>
          <a:p>
            <a:r>
              <a:rPr lang="en-CA" sz="1200" dirty="0"/>
              <a:t>Evaluate</a:t>
            </a:r>
          </a:p>
        </p:txBody>
      </p:sp>
      <p:sp>
        <p:nvSpPr>
          <p:cNvPr id="19" name="TextBox 18">
            <a:extLst>
              <a:ext uri="{FF2B5EF4-FFF2-40B4-BE49-F238E27FC236}">
                <a16:creationId xmlns:a16="http://schemas.microsoft.com/office/drawing/2014/main" id="{66265684-3FCE-4533-B209-2B2DF2DA3B26}"/>
              </a:ext>
            </a:extLst>
          </p:cNvPr>
          <p:cNvSpPr txBox="1"/>
          <p:nvPr/>
        </p:nvSpPr>
        <p:spPr>
          <a:xfrm>
            <a:off x="4585134" y="1631324"/>
            <a:ext cx="7209335" cy="3970318"/>
          </a:xfrm>
          <a:prstGeom prst="rect">
            <a:avLst/>
          </a:prstGeom>
          <a:noFill/>
        </p:spPr>
        <p:txBody>
          <a:bodyPr wrap="square" rtlCol="0" anchor="t">
            <a:spAutoFit/>
          </a:bodyPr>
          <a:lstStyle/>
          <a:p>
            <a:pPr marL="285750" indent="-285750">
              <a:buFont typeface="Arial" panose="020B0604020202020204" pitchFamily="34" charset="0"/>
              <a:buChar char="•"/>
            </a:pPr>
            <a:r>
              <a:rPr lang="en-CA" sz="1600" dirty="0"/>
              <a:t>The solution can be implemented into a web-based platform, where users may access it</a:t>
            </a:r>
          </a:p>
          <a:p>
            <a:pPr marL="285750" indent="-285750">
              <a:buFont typeface="Arial" panose="020B0604020202020204" pitchFamily="34" charset="0"/>
              <a:buChar char="•"/>
            </a:pPr>
            <a:r>
              <a:rPr lang="en-CA" sz="1600" dirty="0"/>
              <a:t>The model uses the shown architecture with the following sample data needed:</a:t>
            </a:r>
          </a:p>
          <a:p>
            <a:pPr marL="285750" lvl="1" indent="-285750">
              <a:buFont typeface="Arial" panose="020B0604020202020204" pitchFamily="34" charset="0"/>
              <a:buChar char="•"/>
            </a:pPr>
            <a:endParaRPr lang="en-CA" sz="1600" dirty="0"/>
          </a:p>
          <a:p>
            <a:pPr marL="285750" lvl="4" indent="-285750">
              <a:buFont typeface="Arial" panose="020B0604020202020204" pitchFamily="34" charset="0"/>
              <a:buChar char="•"/>
            </a:pPr>
            <a:endParaRPr lang="en-CA" sz="1600" dirty="0"/>
          </a:p>
          <a:p>
            <a:pPr marL="285750" indent="-285750">
              <a:buFont typeface="Arial" panose="020B0604020202020204" pitchFamily="34" charset="0"/>
              <a:buChar char="•"/>
            </a:pPr>
            <a:r>
              <a:rPr lang="en-CA" sz="1600" dirty="0"/>
              <a:t>This information is provided hourly, for free, on the IESO and </a:t>
            </a:r>
            <a:r>
              <a:rPr lang="en-CA" sz="1600" dirty="0" err="1"/>
              <a:t>StatsCanada</a:t>
            </a:r>
            <a:r>
              <a:rPr lang="en-CA" sz="1600" dirty="0"/>
              <a:t> websites which make it a sustainable source for this solution.</a:t>
            </a:r>
          </a:p>
          <a:p>
            <a:pPr marL="285750" indent="-285750">
              <a:buFont typeface="Arial" panose="020B0604020202020204" pitchFamily="34" charset="0"/>
              <a:buChar char="•"/>
            </a:pPr>
            <a:r>
              <a:rPr lang="en-CA" sz="1600" dirty="0"/>
              <a:t>The current model uses a 99 Boost Decision Tree Regression to fit the residual of the nodes that precede it, thus improving accuracy with some small risk of less coverage</a:t>
            </a:r>
          </a:p>
          <a:p>
            <a:pPr marL="285750" indent="-285750">
              <a:buFont typeface="Arial" panose="020B0604020202020204" pitchFamily="34" charset="0"/>
              <a:buChar char="•"/>
            </a:pPr>
            <a:r>
              <a:rPr lang="en-CA" sz="1600" dirty="0"/>
              <a:t>The solution is built in Microsoft Azure Machine Learning Studios for concept generation and will be cloned in Python to use its open source libraries</a:t>
            </a:r>
          </a:p>
          <a:p>
            <a:pPr marL="285750" indent="-285750">
              <a:buFont typeface="Arial" panose="020B0604020202020204" pitchFamily="34" charset="0"/>
              <a:buChar char="•"/>
            </a:pPr>
            <a:endParaRPr lang="en-CA" dirty="0"/>
          </a:p>
          <a:p>
            <a:endParaRPr lang="en-CA" dirty="0"/>
          </a:p>
        </p:txBody>
      </p:sp>
      <p:sp>
        <p:nvSpPr>
          <p:cNvPr id="22" name="TextBox 21">
            <a:extLst>
              <a:ext uri="{FF2B5EF4-FFF2-40B4-BE49-F238E27FC236}">
                <a16:creationId xmlns:a16="http://schemas.microsoft.com/office/drawing/2014/main" id="{E83C6746-6CCA-44EB-8075-C636F12CE3FC}"/>
              </a:ext>
            </a:extLst>
          </p:cNvPr>
          <p:cNvSpPr txBox="1"/>
          <p:nvPr/>
        </p:nvSpPr>
        <p:spPr>
          <a:xfrm>
            <a:off x="4676226" y="2612046"/>
            <a:ext cx="7395656" cy="400110"/>
          </a:xfrm>
          <a:prstGeom prst="rect">
            <a:avLst/>
          </a:prstGeom>
          <a:noFill/>
        </p:spPr>
        <p:txBody>
          <a:bodyPr wrap="square" rtlCol="0">
            <a:spAutoFit/>
          </a:bodyPr>
          <a:lstStyle/>
          <a:p>
            <a:r>
              <a:rPr lang="en-CA" sz="2000" dirty="0"/>
              <a:t>[</a:t>
            </a:r>
            <a:r>
              <a:rPr lang="en-CA" sz="1100" dirty="0"/>
              <a:t>Date, Hour, Temperature, Dew Point, Relative Humidity, Wind Speed, </a:t>
            </a:r>
            <a:r>
              <a:rPr lang="en-CA" sz="1100" dirty="0" err="1"/>
              <a:t>Sample_Region</a:t>
            </a:r>
            <a:r>
              <a:rPr lang="en-CA" sz="1100" dirty="0"/>
              <a:t>, Forecast Difference, Price</a:t>
            </a:r>
            <a:r>
              <a:rPr lang="en-CA" sz="2000" dirty="0"/>
              <a:t>]</a:t>
            </a:r>
          </a:p>
        </p:txBody>
      </p:sp>
    </p:spTree>
    <p:extLst>
      <p:ext uri="{BB962C8B-B14F-4D97-AF65-F5344CB8AC3E}">
        <p14:creationId xmlns:p14="http://schemas.microsoft.com/office/powerpoint/2010/main" val="15249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dirty="0">
                <a:solidFill>
                  <a:schemeClr val="lt1"/>
                </a:solidFill>
                <a:latin typeface="Roboto"/>
                <a:ea typeface="Roboto"/>
                <a:cs typeface="Roboto"/>
                <a:sym typeface="Roboto"/>
              </a:rPr>
              <a:t>Technical Roadmap</a:t>
            </a:r>
            <a:endParaRPr sz="4000" i="0" u="none" strike="noStrike" cap="none" dirty="0">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pic>
        <p:nvPicPr>
          <p:cNvPr id="1026" name="Picture 2">
            <a:extLst>
              <a:ext uri="{FF2B5EF4-FFF2-40B4-BE49-F238E27FC236}">
                <a16:creationId xmlns:a16="http://schemas.microsoft.com/office/drawing/2014/main" id="{CA5A49E7-7CEB-496C-814E-54E15A7723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43701"/>
            <a:ext cx="10345445" cy="4813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3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119" name="Google Shape;119;p7"/>
          <p:cNvSpPr txBox="1"/>
          <p:nvPr/>
        </p:nvSpPr>
        <p:spPr>
          <a:xfrm>
            <a:off x="231925" y="1436582"/>
            <a:ext cx="11814300" cy="72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will benefit from your solution? What are the direct potential benefits? Are they quantifiable? How does your solution contribute towards sustainable development? </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70187682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2095</TotalTime>
  <Words>1140</Words>
  <Application>Microsoft Office PowerPoint</Application>
  <PresentationFormat>Widescreen</PresentationFormat>
  <Paragraphs>104</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Arial</vt:lpstr>
      <vt:lpstr>Helvetica Neue</vt:lpstr>
      <vt:lpstr>Roboto</vt:lpstr>
      <vt:lpstr>Century Gothic</vt:lpstr>
      <vt:lpstr>Simple Light</vt:lpstr>
      <vt:lpstr>PowerPoint Presentation</vt:lpstr>
      <vt:lpstr>PRE-SELECTION PACKAGE    TIPS AND TRICKS</vt:lpstr>
      <vt:lpstr>PROBLEM STATEMENT</vt:lpstr>
      <vt:lpstr>DESCRIPTION OF SOLUTION</vt:lpstr>
      <vt:lpstr>TARGET </vt:lpstr>
      <vt:lpstr>BUSINESS MODEL </vt:lpstr>
      <vt:lpstr>SOLUTION’S ARCHITECTURE</vt:lpstr>
      <vt:lpstr>Technical Roadmap</vt:lpstr>
      <vt:lpstr>BENEFITS OF THE APPROACH</vt:lpstr>
      <vt:lpstr>TEAM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Adam Patrick Dunn</cp:lastModifiedBy>
  <cp:revision>48</cp:revision>
  <dcterms:modified xsi:type="dcterms:W3CDTF">2020-02-28T23:07:32Z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